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</p:sldMasterIdLst>
  <p:notesMasterIdLst>
    <p:notesMasterId r:id="rId9"/>
  </p:notesMasterIdLst>
  <p:handoutMasterIdLst>
    <p:handoutMasterId r:id="rId10"/>
  </p:handoutMasterIdLst>
  <p:sldIdLst>
    <p:sldId id="307" r:id="rId5"/>
    <p:sldId id="308" r:id="rId6"/>
    <p:sldId id="311" r:id="rId7"/>
    <p:sldId id="309" r:id="rId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6300"/>
    <a:srgbClr val="6B9100"/>
    <a:srgbClr val="FF0000"/>
    <a:srgbClr val="FEA022"/>
    <a:srgbClr val="94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87093" autoAdjust="0"/>
  </p:normalViewPr>
  <p:slideViewPr>
    <p:cSldViewPr snapToGrid="0">
      <p:cViewPr>
        <p:scale>
          <a:sx n="75" d="100"/>
          <a:sy n="75" d="100"/>
        </p:scale>
        <p:origin x="1680" y="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-3258" y="-96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08189-96AE-415F-821F-6D2FC7146841}" type="datetimeFigureOut">
              <a:rPr lang="es-CO" smtClean="0"/>
              <a:pPr/>
              <a:t>2/02/2018</a:t>
            </a:fld>
            <a:endParaRPr lang="es-CO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29029-C640-4D09-932C-C54E489B81E5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01244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9E5DE82-34D6-4F63-81A0-C0ED3C648833}" type="datetimeFigureOut">
              <a:rPr lang="es-CO" smtClean="0"/>
              <a:pPr/>
              <a:t>2/02/2018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883BDAC-A0BA-405F-A2F9-101B9C77CAB1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2921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3BDAC-A0BA-405F-A2F9-101B9C77CAB1}" type="slidenum">
              <a:rPr lang="es-CO" smtClean="0"/>
              <a:pPr/>
              <a:t>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49070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3BDAC-A0BA-405F-A2F9-101B9C77CAB1}" type="slidenum">
              <a:rPr lang="es-CO" smtClean="0"/>
              <a:pPr/>
              <a:t>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7476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3BDAC-A0BA-405F-A2F9-101B9C77CAB1}" type="slidenum">
              <a:rPr lang="es-CO" smtClean="0"/>
              <a:pPr/>
              <a:t>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70837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3BDAC-A0BA-405F-A2F9-101B9C77CAB1}" type="slidenum">
              <a:rPr lang="es-CO" smtClean="0"/>
              <a:pPr/>
              <a:t>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38227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C3DF-27B1-4AF6-9CDC-E6E4A59E6E4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6087-EBE0-45B9-9ED7-15101F29320D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10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C3DF-27B1-4AF6-9CDC-E6E4A59E6E4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6087-EBE0-45B9-9ED7-15101F29320D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42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C3DF-27B1-4AF6-9CDC-E6E4A59E6E4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6087-EBE0-45B9-9ED7-15101F29320D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53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388229" y="4465573"/>
            <a:ext cx="6201784" cy="1473486"/>
          </a:xfrm>
        </p:spPr>
        <p:txBody>
          <a:bodyPr anchor="t">
            <a:normAutofit/>
          </a:bodyPr>
          <a:lstStyle>
            <a:lvl1pPr marL="0" algn="l" defTabSz="685800" rtl="0" eaLnBrk="1" latinLnBrk="0" hangingPunct="1">
              <a:defRPr lang="es-MX" sz="3375" b="1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ES" dirty="0"/>
              <a:t>Haga clic para agregar título de la presentación</a:t>
            </a:r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3" y="3042"/>
            <a:ext cx="1483677" cy="6588259"/>
          </a:xfrm>
          <a:prstGeom prst="rect">
            <a:avLst/>
          </a:prstGeom>
        </p:spPr>
      </p:pic>
      <p:cxnSp>
        <p:nvCxnSpPr>
          <p:cNvPr id="12" name="Conector recto 8"/>
          <p:cNvCxnSpPr/>
          <p:nvPr userDrawn="1"/>
        </p:nvCxnSpPr>
        <p:spPr>
          <a:xfrm>
            <a:off x="2388229" y="6040159"/>
            <a:ext cx="6755771" cy="0"/>
          </a:xfrm>
          <a:prstGeom prst="line">
            <a:avLst/>
          </a:prstGeom>
          <a:ln w="38100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093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27414" y="1801874"/>
            <a:ext cx="3886200" cy="4351338"/>
          </a:xfrm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27913" y="1801874"/>
            <a:ext cx="3886200" cy="4351338"/>
          </a:xfrm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17" name="Rectángulo 5"/>
          <p:cNvSpPr/>
          <p:nvPr userDrawn="1"/>
        </p:nvSpPr>
        <p:spPr>
          <a:xfrm>
            <a:off x="974559" y="257132"/>
            <a:ext cx="8169442" cy="906831"/>
          </a:xfrm>
          <a:prstGeom prst="rect">
            <a:avLst/>
          </a:prstGeom>
          <a:solidFill>
            <a:srgbClr val="A5A5A5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20" b="0" i="0" u="none" strike="noStrike" kern="0" cap="none" spc="0" normalizeH="0" baseline="0" noProof="0" dirty="0" smtClean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974559" y="261656"/>
            <a:ext cx="8169442" cy="460476"/>
          </a:xfrm>
        </p:spPr>
        <p:txBody>
          <a:bodyPr>
            <a:noAutofit/>
          </a:bodyPr>
          <a:lstStyle>
            <a:lvl1pPr marL="0" marR="0" indent="0" algn="l" defTabSz="6858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1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"/>
            <a:r>
              <a:rPr lang="es-ES" dirty="0"/>
              <a:t>Haga clic para modificar el estilo de título del patrón</a:t>
            </a:r>
            <a:endParaRPr lang="es-MX" dirty="0"/>
          </a:p>
        </p:txBody>
      </p:sp>
      <p:pic>
        <p:nvPicPr>
          <p:cNvPr id="19" name="Imagen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" y="0"/>
            <a:ext cx="83081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78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5"/>
          <p:cNvSpPr/>
          <p:nvPr userDrawn="1"/>
        </p:nvSpPr>
        <p:spPr>
          <a:xfrm>
            <a:off x="974559" y="257132"/>
            <a:ext cx="8169442" cy="906831"/>
          </a:xfrm>
          <a:prstGeom prst="rect">
            <a:avLst/>
          </a:prstGeom>
          <a:solidFill>
            <a:srgbClr val="A5A5A5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20" b="0" i="0" u="none" strike="noStrike" kern="0" cap="none" spc="0" normalizeH="0" baseline="0" noProof="0" dirty="0" smtClean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974559" y="261656"/>
            <a:ext cx="8169442" cy="460476"/>
          </a:xfrm>
        </p:spPr>
        <p:txBody>
          <a:bodyPr>
            <a:noAutofit/>
          </a:bodyPr>
          <a:lstStyle>
            <a:lvl1pPr marL="0" marR="0" indent="0" algn="l" defTabSz="6858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1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"/>
            <a:r>
              <a:rPr lang="es-ES" dirty="0"/>
              <a:t>Haga clic para modificar el estilo de título del patrón</a:t>
            </a:r>
            <a:endParaRPr lang="es-MX" dirty="0"/>
          </a:p>
        </p:txBody>
      </p:sp>
      <p:pic>
        <p:nvPicPr>
          <p:cNvPr id="14" name="Imagen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" y="0"/>
            <a:ext cx="83081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37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46909" y="1211283"/>
            <a:ext cx="6764849" cy="5512246"/>
          </a:xfrm>
        </p:spPr>
        <p:txBody>
          <a:bodyPr vert="eaVert">
            <a:normAutofit/>
          </a:bodyPr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  <a:lvl2pPr>
              <a:defRPr sz="1200">
                <a:latin typeface="+mn-lt"/>
                <a:cs typeface="Arial" panose="020B0604020202020204" pitchFamily="34" charset="0"/>
              </a:defRPr>
            </a:lvl2pPr>
            <a:lvl3pPr>
              <a:defRPr sz="1200">
                <a:latin typeface="+mn-lt"/>
                <a:cs typeface="Arial" panose="020B0604020202020204" pitchFamily="34" charset="0"/>
              </a:defRPr>
            </a:lvl3pPr>
            <a:lvl4pPr>
              <a:defRPr sz="1200">
                <a:latin typeface="+mn-lt"/>
                <a:cs typeface="Arial" panose="020B0604020202020204" pitchFamily="34" charset="0"/>
              </a:defRPr>
            </a:lvl4pPr>
            <a:lvl5pPr>
              <a:defRPr sz="12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C3DF-27B1-4AF6-9CDC-E6E4A59E6E4B}" type="datetimeFigureOut">
              <a:rPr lang="es-MX" smtClean="0"/>
              <a:pPr/>
              <a:t>02/02/2018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6087-EBE0-45B9-9ED7-15101F29320D}" type="slidenum">
              <a:rPr lang="es-MX" smtClean="0"/>
              <a:pPr/>
              <a:t>‹Nº›</a:t>
            </a:fld>
            <a:endParaRPr lang="es-MX" dirty="0"/>
          </a:p>
        </p:txBody>
      </p:sp>
      <p:pic>
        <p:nvPicPr>
          <p:cNvPr id="11" name="Imagen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3064" y="-1970251"/>
            <a:ext cx="1107747" cy="5048250"/>
          </a:xfrm>
          <a:prstGeom prst="rect">
            <a:avLst/>
          </a:prstGeom>
        </p:spPr>
      </p:pic>
      <p:pic>
        <p:nvPicPr>
          <p:cNvPr id="12" name="Imagen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1"/>
          <a:stretch/>
        </p:blipFill>
        <p:spPr>
          <a:xfrm rot="5400000">
            <a:off x="6145958" y="-1881380"/>
            <a:ext cx="1107747" cy="4870508"/>
          </a:xfrm>
          <a:prstGeom prst="rect">
            <a:avLst/>
          </a:prstGeom>
        </p:spPr>
      </p:pic>
      <p:sp>
        <p:nvSpPr>
          <p:cNvPr id="13" name="Rectángulo 5"/>
          <p:cNvSpPr/>
          <p:nvPr userDrawn="1"/>
        </p:nvSpPr>
        <p:spPr>
          <a:xfrm rot="5400000">
            <a:off x="5928812" y="3642813"/>
            <a:ext cx="5750250" cy="680123"/>
          </a:xfrm>
          <a:prstGeom prst="rect">
            <a:avLst/>
          </a:prstGeom>
          <a:solidFill>
            <a:srgbClr val="A5A5A5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20" b="0" i="0" u="none" strike="noStrike" kern="0" cap="none" spc="0" normalizeH="0" baseline="0" noProof="0" dirty="0" smtClean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 rot="5400000">
            <a:off x="6120113" y="3810196"/>
            <a:ext cx="5367647" cy="345357"/>
          </a:xfrm>
        </p:spPr>
        <p:txBody>
          <a:bodyPr>
            <a:noAutofit/>
          </a:bodyPr>
          <a:lstStyle>
            <a:lvl1pPr marL="0" marR="0" indent="0" algn="l" defTabSz="6858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MX" sz="2100" b="1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"/>
            <a:r>
              <a:rPr lang="es-ES" dirty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31638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74" y="3947976"/>
            <a:ext cx="3869436" cy="1858671"/>
          </a:xfrm>
          <a:prstGeom prst="rect">
            <a:avLst/>
          </a:prstGeom>
        </p:spPr>
      </p:pic>
      <p:pic>
        <p:nvPicPr>
          <p:cNvPr id="24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6" y="0"/>
            <a:ext cx="838989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1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C3DF-27B1-4AF6-9CDC-E6E4A59E6E4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6087-EBE0-45B9-9ED7-15101F29320D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3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C3DF-27B1-4AF6-9CDC-E6E4A59E6E4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6087-EBE0-45B9-9ED7-15101F29320D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1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C3DF-27B1-4AF6-9CDC-E6E4A59E6E4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6087-EBE0-45B9-9ED7-15101F29320D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9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C3DF-27B1-4AF6-9CDC-E6E4A59E6E4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6087-EBE0-45B9-9ED7-15101F29320D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7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C3DF-27B1-4AF6-9CDC-E6E4A59E6E4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6087-EBE0-45B9-9ED7-15101F29320D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5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C3DF-27B1-4AF6-9CDC-E6E4A59E6E4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6087-EBE0-45B9-9ED7-15101F29320D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10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C3DF-27B1-4AF6-9CDC-E6E4A59E6E4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6087-EBE0-45B9-9ED7-15101F29320D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64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C3DF-27B1-4AF6-9CDC-E6E4A59E6E4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A6087-EBE0-45B9-9ED7-15101F29320D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3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5C3DF-27B1-4AF6-9CDC-E6E4A59E6E4B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02/02/2018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A6087-EBE0-45B9-9ED7-15101F29320D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675" r:id="rId13"/>
    <p:sldLayoutId id="2147483676" r:id="rId14"/>
    <p:sldLayoutId id="2147483677" r:id="rId15"/>
    <p:sldLayoutId id="21474836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9" y="148600"/>
            <a:ext cx="8146684" cy="5482603"/>
          </a:xfrm>
          <a:prstGeom prst="rect">
            <a:avLst/>
          </a:prstGeom>
        </p:spPr>
      </p:pic>
      <p:grpSp>
        <p:nvGrpSpPr>
          <p:cNvPr id="36" name="15 Grupo"/>
          <p:cNvGrpSpPr/>
          <p:nvPr/>
        </p:nvGrpSpPr>
        <p:grpSpPr>
          <a:xfrm>
            <a:off x="1923234" y="166248"/>
            <a:ext cx="5086160" cy="5464955"/>
            <a:chOff x="3252159" y="1586362"/>
            <a:chExt cx="4072738" cy="5013812"/>
          </a:xfrm>
        </p:grpSpPr>
        <p:pic>
          <p:nvPicPr>
            <p:cNvPr id="37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3916392" y="3159157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38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539" r="67743"/>
            <a:stretch>
              <a:fillRect/>
            </a:stretch>
          </p:blipFill>
          <p:spPr bwMode="auto">
            <a:xfrm>
              <a:off x="3896982" y="5192204"/>
              <a:ext cx="216653" cy="197873"/>
            </a:xfrm>
            <a:prstGeom prst="rect">
              <a:avLst/>
            </a:prstGeom>
            <a:noFill/>
          </p:spPr>
        </p:pic>
        <p:pic>
          <p:nvPicPr>
            <p:cNvPr id="39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5883215" y="4309347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40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6780363" y="1638119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41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3562711" y="3363405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42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4543243" y="3803262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43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539" r="67743"/>
            <a:stretch>
              <a:fillRect/>
            </a:stretch>
          </p:blipFill>
          <p:spPr bwMode="auto">
            <a:xfrm>
              <a:off x="5895435" y="3817728"/>
              <a:ext cx="216653" cy="197873"/>
            </a:xfrm>
            <a:prstGeom prst="rect">
              <a:avLst/>
            </a:prstGeom>
            <a:noFill/>
          </p:spPr>
        </p:pic>
        <p:pic>
          <p:nvPicPr>
            <p:cNvPr id="44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5561163" y="4671741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45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5940727" y="4050643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46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4540370" y="4018924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47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4937186" y="4254798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48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6153511" y="2037813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50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539" r="67743"/>
            <a:stretch>
              <a:fillRect/>
            </a:stretch>
          </p:blipFill>
          <p:spPr bwMode="auto">
            <a:xfrm>
              <a:off x="6985239" y="1586362"/>
              <a:ext cx="216653" cy="197873"/>
            </a:xfrm>
            <a:prstGeom prst="rect">
              <a:avLst/>
            </a:prstGeom>
            <a:noFill/>
          </p:spPr>
        </p:pic>
        <p:pic>
          <p:nvPicPr>
            <p:cNvPr id="51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5753819" y="3619234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52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6435306" y="1827900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53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3260787" y="3682582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54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3904890" y="2966500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55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539" r="67743"/>
            <a:stretch>
              <a:fillRect/>
            </a:stretch>
          </p:blipFill>
          <p:spPr bwMode="auto">
            <a:xfrm>
              <a:off x="6861594" y="1859532"/>
              <a:ext cx="216653" cy="197873"/>
            </a:xfrm>
            <a:prstGeom prst="rect">
              <a:avLst/>
            </a:prstGeom>
            <a:noFill/>
          </p:spPr>
        </p:pic>
        <p:pic>
          <p:nvPicPr>
            <p:cNvPr id="56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5750944" y="4513505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57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5060831" y="4438828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58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4042915" y="5292847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59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539" r="67743"/>
            <a:stretch>
              <a:fillRect/>
            </a:stretch>
          </p:blipFill>
          <p:spPr bwMode="auto">
            <a:xfrm>
              <a:off x="6910476" y="2098197"/>
              <a:ext cx="216653" cy="197873"/>
            </a:xfrm>
            <a:prstGeom prst="rect">
              <a:avLst/>
            </a:prstGeom>
            <a:noFill/>
          </p:spPr>
        </p:pic>
        <p:pic>
          <p:nvPicPr>
            <p:cNvPr id="60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4065917" y="3578977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61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6055743" y="2282139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63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6676846" y="2155703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65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7099542" y="1983178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66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3378679" y="3544469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68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539" r="67743"/>
            <a:stretch>
              <a:fillRect/>
            </a:stretch>
          </p:blipFill>
          <p:spPr bwMode="auto">
            <a:xfrm>
              <a:off x="3643941" y="3645200"/>
              <a:ext cx="216653" cy="197873"/>
            </a:xfrm>
            <a:prstGeom prst="rect">
              <a:avLst/>
            </a:prstGeom>
            <a:noFill/>
          </p:spPr>
        </p:pic>
        <p:pic>
          <p:nvPicPr>
            <p:cNvPr id="70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4965940" y="5997249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72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7088039" y="1730134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73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3430439" y="3809103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74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4178060" y="5163361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75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539" r="67743"/>
            <a:stretch>
              <a:fillRect/>
            </a:stretch>
          </p:blipFill>
          <p:spPr bwMode="auto">
            <a:xfrm>
              <a:off x="3520295" y="4047766"/>
              <a:ext cx="216653" cy="197873"/>
            </a:xfrm>
            <a:prstGeom prst="rect">
              <a:avLst/>
            </a:prstGeom>
            <a:noFill/>
          </p:spPr>
        </p:pic>
        <p:pic>
          <p:nvPicPr>
            <p:cNvPr id="76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4756030" y="4148320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77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4402345" y="4168534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79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4592130" y="4254802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81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4028536" y="5022463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85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539" r="67743"/>
            <a:stretch>
              <a:fillRect/>
            </a:stretch>
          </p:blipFill>
          <p:spPr bwMode="auto">
            <a:xfrm>
              <a:off x="3707201" y="3234007"/>
              <a:ext cx="216653" cy="197873"/>
            </a:xfrm>
            <a:prstGeom prst="rect">
              <a:avLst/>
            </a:prstGeom>
            <a:noFill/>
          </p:spPr>
        </p:pic>
        <p:pic>
          <p:nvPicPr>
            <p:cNvPr id="87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4692770" y="4757921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91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4295953" y="4364066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92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4261450" y="5416492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97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4456981" y="5787337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98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6268528" y="2305143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100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6837873" y="2264972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103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6130508" y="2472009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104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4376468" y="5051217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105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539" r="67743"/>
            <a:stretch>
              <a:fillRect/>
            </a:stretch>
          </p:blipFill>
          <p:spPr bwMode="auto">
            <a:xfrm>
              <a:off x="5073050" y="4668868"/>
              <a:ext cx="216653" cy="197873"/>
            </a:xfrm>
            <a:prstGeom prst="rect">
              <a:avLst/>
            </a:prstGeom>
            <a:noFill/>
          </p:spPr>
        </p:pic>
        <p:pic>
          <p:nvPicPr>
            <p:cNvPr id="107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4756030" y="6184155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108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5722190" y="3435289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109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5316749" y="5566016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110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4037162" y="3348938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111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539" r="67743"/>
            <a:stretch>
              <a:fillRect/>
            </a:stretch>
          </p:blipFill>
          <p:spPr bwMode="auto">
            <a:xfrm>
              <a:off x="4431820" y="5580392"/>
              <a:ext cx="216653" cy="197873"/>
            </a:xfrm>
            <a:prstGeom prst="rect">
              <a:avLst/>
            </a:prstGeom>
            <a:noFill/>
          </p:spPr>
        </p:pic>
        <p:pic>
          <p:nvPicPr>
            <p:cNvPr id="112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4597879" y="6379686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113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4235571" y="6175613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114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5167225" y="5804681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115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5523781" y="5131730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116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5543909" y="4875815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117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3835880" y="3489923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118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4318960" y="5948454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119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4442604" y="6327927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120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539" r="67743"/>
            <a:stretch>
              <a:fillRect/>
            </a:stretch>
          </p:blipFill>
          <p:spPr bwMode="auto">
            <a:xfrm>
              <a:off x="4063758" y="4806891"/>
              <a:ext cx="216653" cy="197873"/>
            </a:xfrm>
            <a:prstGeom prst="rect">
              <a:avLst/>
            </a:prstGeom>
            <a:noFill/>
          </p:spPr>
        </p:pic>
        <p:pic>
          <p:nvPicPr>
            <p:cNvPr id="121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3694981" y="3846396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122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5480650" y="5376232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123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3945149" y="3711337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124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6193766" y="1615029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125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539" r="67743"/>
            <a:stretch>
              <a:fillRect/>
            </a:stretch>
          </p:blipFill>
          <p:spPr bwMode="auto">
            <a:xfrm>
              <a:off x="6413020" y="1612241"/>
              <a:ext cx="216653" cy="197873"/>
            </a:xfrm>
            <a:prstGeom prst="rect">
              <a:avLst/>
            </a:prstGeom>
            <a:noFill/>
          </p:spPr>
        </p:pic>
        <p:pic>
          <p:nvPicPr>
            <p:cNvPr id="126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3252159" y="3895278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127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4451228" y="3975877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128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6599209" y="1914168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129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88" r="31876" b="67172"/>
            <a:stretch>
              <a:fillRect/>
            </a:stretch>
          </p:blipFill>
          <p:spPr bwMode="auto">
            <a:xfrm>
              <a:off x="4548996" y="2569687"/>
              <a:ext cx="240012" cy="220488"/>
            </a:xfrm>
            <a:prstGeom prst="rect">
              <a:avLst/>
            </a:prstGeom>
            <a:noFill/>
          </p:spPr>
        </p:pic>
        <p:pic>
          <p:nvPicPr>
            <p:cNvPr id="130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4287328" y="2952123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131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539" r="67743"/>
            <a:stretch>
              <a:fillRect/>
            </a:stretch>
          </p:blipFill>
          <p:spPr bwMode="auto">
            <a:xfrm>
              <a:off x="4388688" y="2483509"/>
              <a:ext cx="216653" cy="197873"/>
            </a:xfrm>
            <a:prstGeom prst="rect">
              <a:avLst/>
            </a:prstGeom>
            <a:noFill/>
          </p:spPr>
        </p:pic>
        <p:pic>
          <p:nvPicPr>
            <p:cNvPr id="132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4491487" y="2785346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133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4560498" y="2308104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134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4986067" y="1891074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135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4908433" y="2112576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136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215" b="66262"/>
            <a:stretch>
              <a:fillRect/>
            </a:stretch>
          </p:blipFill>
          <p:spPr bwMode="auto">
            <a:xfrm>
              <a:off x="5069456" y="2052100"/>
              <a:ext cx="213481" cy="226595"/>
            </a:xfrm>
            <a:prstGeom prst="rect">
              <a:avLst/>
            </a:prstGeom>
            <a:noFill/>
          </p:spPr>
        </p:pic>
        <p:pic>
          <p:nvPicPr>
            <p:cNvPr id="137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80" t="33556" r="31967" b="32618"/>
            <a:stretch>
              <a:fillRect/>
            </a:stretch>
          </p:blipFill>
          <p:spPr bwMode="auto">
            <a:xfrm>
              <a:off x="4517368" y="2980967"/>
              <a:ext cx="225355" cy="227187"/>
            </a:xfrm>
            <a:prstGeom prst="rect">
              <a:avLst/>
            </a:prstGeom>
            <a:noFill/>
          </p:spPr>
        </p:pic>
        <p:pic>
          <p:nvPicPr>
            <p:cNvPr id="138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935" t="69746" r="34240"/>
            <a:stretch>
              <a:fillRect/>
            </a:stretch>
          </p:blipFill>
          <p:spPr bwMode="auto">
            <a:xfrm>
              <a:off x="4324710" y="2684791"/>
              <a:ext cx="207034" cy="203199"/>
            </a:xfrm>
            <a:prstGeom prst="rect">
              <a:avLst/>
            </a:prstGeom>
            <a:noFill/>
          </p:spPr>
        </p:pic>
        <p:pic>
          <p:nvPicPr>
            <p:cNvPr id="139" name="Picture 2" descr="https://www.vectorizados.com/muestras/2014/08/vista-superior-de-arbol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539" r="67743"/>
            <a:stretch>
              <a:fillRect/>
            </a:stretch>
          </p:blipFill>
          <p:spPr bwMode="auto">
            <a:xfrm>
              <a:off x="4719367" y="2385743"/>
              <a:ext cx="216653" cy="197873"/>
            </a:xfrm>
            <a:prstGeom prst="rect">
              <a:avLst/>
            </a:prstGeom>
            <a:noFill/>
          </p:spPr>
        </p:pic>
      </p:grpSp>
      <p:sp>
        <p:nvSpPr>
          <p:cNvPr id="4" name="8 Forma libre"/>
          <p:cNvSpPr/>
          <p:nvPr/>
        </p:nvSpPr>
        <p:spPr>
          <a:xfrm>
            <a:off x="2735330" y="2157880"/>
            <a:ext cx="2571750" cy="3333750"/>
          </a:xfrm>
          <a:custGeom>
            <a:avLst/>
            <a:gdLst>
              <a:gd name="connsiteX0" fmla="*/ 0 w 2571750"/>
              <a:gd name="connsiteY0" fmla="*/ 1966912 h 3333750"/>
              <a:gd name="connsiteX1" fmla="*/ 890588 w 2571750"/>
              <a:gd name="connsiteY1" fmla="*/ 2528887 h 3333750"/>
              <a:gd name="connsiteX2" fmla="*/ 561975 w 2571750"/>
              <a:gd name="connsiteY2" fmla="*/ 3024187 h 3333750"/>
              <a:gd name="connsiteX3" fmla="*/ 1081088 w 2571750"/>
              <a:gd name="connsiteY3" fmla="*/ 3333750 h 3333750"/>
              <a:gd name="connsiteX4" fmla="*/ 1176338 w 2571750"/>
              <a:gd name="connsiteY4" fmla="*/ 3167062 h 3333750"/>
              <a:gd name="connsiteX5" fmla="*/ 1385888 w 2571750"/>
              <a:gd name="connsiteY5" fmla="*/ 2971800 h 3333750"/>
              <a:gd name="connsiteX6" fmla="*/ 1528763 w 2571750"/>
              <a:gd name="connsiteY6" fmla="*/ 2833687 h 3333750"/>
              <a:gd name="connsiteX7" fmla="*/ 1600200 w 2571750"/>
              <a:gd name="connsiteY7" fmla="*/ 2752725 h 3333750"/>
              <a:gd name="connsiteX8" fmla="*/ 1738313 w 2571750"/>
              <a:gd name="connsiteY8" fmla="*/ 2671762 h 3333750"/>
              <a:gd name="connsiteX9" fmla="*/ 1833563 w 2571750"/>
              <a:gd name="connsiteY9" fmla="*/ 2533650 h 3333750"/>
              <a:gd name="connsiteX10" fmla="*/ 1838325 w 2571750"/>
              <a:gd name="connsiteY10" fmla="*/ 2371725 h 3333750"/>
              <a:gd name="connsiteX11" fmla="*/ 1857375 w 2571750"/>
              <a:gd name="connsiteY11" fmla="*/ 2266950 h 3333750"/>
              <a:gd name="connsiteX12" fmla="*/ 1985963 w 2571750"/>
              <a:gd name="connsiteY12" fmla="*/ 2190750 h 3333750"/>
              <a:gd name="connsiteX13" fmla="*/ 2114550 w 2571750"/>
              <a:gd name="connsiteY13" fmla="*/ 2147887 h 3333750"/>
              <a:gd name="connsiteX14" fmla="*/ 2119313 w 2571750"/>
              <a:gd name="connsiteY14" fmla="*/ 1943100 h 3333750"/>
              <a:gd name="connsiteX15" fmla="*/ 2076450 w 2571750"/>
              <a:gd name="connsiteY15" fmla="*/ 1719262 h 3333750"/>
              <a:gd name="connsiteX16" fmla="*/ 2043113 w 2571750"/>
              <a:gd name="connsiteY16" fmla="*/ 1576387 h 3333750"/>
              <a:gd name="connsiteX17" fmla="*/ 2109788 w 2571750"/>
              <a:gd name="connsiteY17" fmla="*/ 1476375 h 3333750"/>
              <a:gd name="connsiteX18" fmla="*/ 2300288 w 2571750"/>
              <a:gd name="connsiteY18" fmla="*/ 1438275 h 3333750"/>
              <a:gd name="connsiteX19" fmla="*/ 2386013 w 2571750"/>
              <a:gd name="connsiteY19" fmla="*/ 1395412 h 3333750"/>
              <a:gd name="connsiteX20" fmla="*/ 2462213 w 2571750"/>
              <a:gd name="connsiteY20" fmla="*/ 1285875 h 3333750"/>
              <a:gd name="connsiteX21" fmla="*/ 2528888 w 2571750"/>
              <a:gd name="connsiteY21" fmla="*/ 1062037 h 3333750"/>
              <a:gd name="connsiteX22" fmla="*/ 2571750 w 2571750"/>
              <a:gd name="connsiteY22" fmla="*/ 804862 h 3333750"/>
              <a:gd name="connsiteX23" fmla="*/ 2466975 w 2571750"/>
              <a:gd name="connsiteY23" fmla="*/ 709612 h 3333750"/>
              <a:gd name="connsiteX24" fmla="*/ 2395538 w 2571750"/>
              <a:gd name="connsiteY24" fmla="*/ 604837 h 3333750"/>
              <a:gd name="connsiteX25" fmla="*/ 2343150 w 2571750"/>
              <a:gd name="connsiteY25" fmla="*/ 376237 h 3333750"/>
              <a:gd name="connsiteX26" fmla="*/ 2185988 w 2571750"/>
              <a:gd name="connsiteY26" fmla="*/ 0 h 3333750"/>
              <a:gd name="connsiteX27" fmla="*/ 2047875 w 2571750"/>
              <a:gd name="connsiteY27" fmla="*/ 52387 h 3333750"/>
              <a:gd name="connsiteX28" fmla="*/ 1943100 w 2571750"/>
              <a:gd name="connsiteY28" fmla="*/ 95250 h 3333750"/>
              <a:gd name="connsiteX29" fmla="*/ 1647825 w 2571750"/>
              <a:gd name="connsiteY29" fmla="*/ 152400 h 3333750"/>
              <a:gd name="connsiteX30" fmla="*/ 1395413 w 2571750"/>
              <a:gd name="connsiteY30" fmla="*/ 214312 h 3333750"/>
              <a:gd name="connsiteX31" fmla="*/ 1152525 w 2571750"/>
              <a:gd name="connsiteY31" fmla="*/ 300037 h 3333750"/>
              <a:gd name="connsiteX32" fmla="*/ 1042988 w 2571750"/>
              <a:gd name="connsiteY32" fmla="*/ 347662 h 3333750"/>
              <a:gd name="connsiteX33" fmla="*/ 823913 w 2571750"/>
              <a:gd name="connsiteY33" fmla="*/ 623887 h 3333750"/>
              <a:gd name="connsiteX34" fmla="*/ 438150 w 2571750"/>
              <a:gd name="connsiteY34" fmla="*/ 1243012 h 3333750"/>
              <a:gd name="connsiteX35" fmla="*/ 190500 w 2571750"/>
              <a:gd name="connsiteY35" fmla="*/ 1633537 h 3333750"/>
              <a:gd name="connsiteX36" fmla="*/ 0 w 2571750"/>
              <a:gd name="connsiteY36" fmla="*/ 1966912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571750" h="3333750">
                <a:moveTo>
                  <a:pt x="0" y="1966912"/>
                </a:moveTo>
                <a:lnTo>
                  <a:pt x="890588" y="2528887"/>
                </a:lnTo>
                <a:lnTo>
                  <a:pt x="561975" y="3024187"/>
                </a:lnTo>
                <a:lnTo>
                  <a:pt x="1081088" y="3333750"/>
                </a:lnTo>
                <a:lnTo>
                  <a:pt x="1176338" y="3167062"/>
                </a:lnTo>
                <a:lnTo>
                  <a:pt x="1385888" y="2971800"/>
                </a:lnTo>
                <a:lnTo>
                  <a:pt x="1528763" y="2833687"/>
                </a:lnTo>
                <a:lnTo>
                  <a:pt x="1600200" y="2752725"/>
                </a:lnTo>
                <a:lnTo>
                  <a:pt x="1738313" y="2671762"/>
                </a:lnTo>
                <a:lnTo>
                  <a:pt x="1833563" y="2533650"/>
                </a:lnTo>
                <a:lnTo>
                  <a:pt x="1838325" y="2371725"/>
                </a:lnTo>
                <a:lnTo>
                  <a:pt x="1857375" y="2266950"/>
                </a:lnTo>
                <a:lnTo>
                  <a:pt x="1985963" y="2190750"/>
                </a:lnTo>
                <a:lnTo>
                  <a:pt x="2114550" y="2147887"/>
                </a:lnTo>
                <a:lnTo>
                  <a:pt x="2119313" y="1943100"/>
                </a:lnTo>
                <a:lnTo>
                  <a:pt x="2076450" y="1719262"/>
                </a:lnTo>
                <a:lnTo>
                  <a:pt x="2043113" y="1576387"/>
                </a:lnTo>
                <a:lnTo>
                  <a:pt x="2109788" y="1476375"/>
                </a:lnTo>
                <a:lnTo>
                  <a:pt x="2300288" y="1438275"/>
                </a:lnTo>
                <a:lnTo>
                  <a:pt x="2386013" y="1395412"/>
                </a:lnTo>
                <a:lnTo>
                  <a:pt x="2462213" y="1285875"/>
                </a:lnTo>
                <a:lnTo>
                  <a:pt x="2528888" y="1062037"/>
                </a:lnTo>
                <a:lnTo>
                  <a:pt x="2571750" y="804862"/>
                </a:lnTo>
                <a:lnTo>
                  <a:pt x="2466975" y="709612"/>
                </a:lnTo>
                <a:lnTo>
                  <a:pt x="2395538" y="604837"/>
                </a:lnTo>
                <a:lnTo>
                  <a:pt x="2343150" y="376237"/>
                </a:lnTo>
                <a:lnTo>
                  <a:pt x="2185988" y="0"/>
                </a:lnTo>
                <a:lnTo>
                  <a:pt x="2047875" y="52387"/>
                </a:lnTo>
                <a:lnTo>
                  <a:pt x="1943100" y="95250"/>
                </a:lnTo>
                <a:lnTo>
                  <a:pt x="1647825" y="152400"/>
                </a:lnTo>
                <a:lnTo>
                  <a:pt x="1395413" y="214312"/>
                </a:lnTo>
                <a:lnTo>
                  <a:pt x="1152525" y="300037"/>
                </a:lnTo>
                <a:lnTo>
                  <a:pt x="1042988" y="347662"/>
                </a:lnTo>
                <a:lnTo>
                  <a:pt x="823913" y="623887"/>
                </a:lnTo>
                <a:lnTo>
                  <a:pt x="438150" y="1243012"/>
                </a:lnTo>
                <a:lnTo>
                  <a:pt x="190500" y="1633537"/>
                </a:lnTo>
                <a:lnTo>
                  <a:pt x="0" y="1966912"/>
                </a:lnTo>
                <a:close/>
              </a:path>
            </a:pathLst>
          </a:custGeom>
          <a:solidFill>
            <a:schemeClr val="accent6">
              <a:lumMod val="50000"/>
              <a:alpha val="40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479235" y="883559"/>
            <a:ext cx="381000" cy="381000"/>
          </a:xfrm>
          <a:prstGeom prst="rect">
            <a:avLst/>
          </a:prstGeom>
        </p:spPr>
      </p:pic>
      <p:sp>
        <p:nvSpPr>
          <p:cNvPr id="13" name="1 Título"/>
          <p:cNvSpPr>
            <a:spLocks noGrp="1"/>
          </p:cNvSpPr>
          <p:nvPr>
            <p:ph type="ctrTitle"/>
          </p:nvPr>
        </p:nvSpPr>
        <p:spPr>
          <a:xfrm>
            <a:off x="0" y="102773"/>
            <a:ext cx="5655365" cy="632910"/>
          </a:xfrm>
        </p:spPr>
        <p:txBody>
          <a:bodyPr>
            <a:noAutofit/>
          </a:bodyPr>
          <a:lstStyle/>
          <a:p>
            <a:r>
              <a:rPr lang="es-CO" sz="2000" dirty="0" smtClean="0"/>
              <a:t>Parque de deportes a motor del departamento de Antioquia</a:t>
            </a:r>
            <a:r>
              <a:rPr lang="es-CO" sz="2000" dirty="0"/>
              <a:t/>
            </a:r>
            <a:br>
              <a:rPr lang="es-CO" sz="2000" dirty="0"/>
            </a:br>
            <a:endParaRPr lang="es-CO" sz="2000" dirty="0"/>
          </a:p>
        </p:txBody>
      </p:sp>
      <p:sp>
        <p:nvSpPr>
          <p:cNvPr id="15" name="Llamada rectangular redondeada 14"/>
          <p:cNvSpPr/>
          <p:nvPr/>
        </p:nvSpPr>
        <p:spPr>
          <a:xfrm>
            <a:off x="6739971" y="148600"/>
            <a:ext cx="2365514" cy="70616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13 CuadroTexto"/>
          <p:cNvSpPr txBox="1"/>
          <p:nvPr/>
        </p:nvSpPr>
        <p:spPr>
          <a:xfrm>
            <a:off x="6855462" y="243685"/>
            <a:ext cx="2134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1 Millón de m2 </a:t>
            </a:r>
          </a:p>
          <a:p>
            <a:r>
              <a:rPr lang="es-CO" sz="1200" b="1" dirty="0" smtClean="0"/>
              <a:t>Para el </a:t>
            </a:r>
            <a:r>
              <a:rPr lang="es-CO" sz="1600" b="1" dirty="0" smtClean="0">
                <a:solidFill>
                  <a:srgbClr val="4A6300"/>
                </a:solidFill>
              </a:rPr>
              <a:t>Gran Central Park</a:t>
            </a:r>
            <a:endParaRPr lang="es-CO" sz="1600" b="1" dirty="0">
              <a:solidFill>
                <a:srgbClr val="4A6300"/>
              </a:solidFill>
            </a:endParaRPr>
          </a:p>
        </p:txBody>
      </p:sp>
      <p:sp>
        <p:nvSpPr>
          <p:cNvPr id="16" name="Llamada rectangular redondeada 15"/>
          <p:cNvSpPr/>
          <p:nvPr/>
        </p:nvSpPr>
        <p:spPr>
          <a:xfrm>
            <a:off x="6783341" y="1017600"/>
            <a:ext cx="2322144" cy="731688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81" y="1004768"/>
            <a:ext cx="709584" cy="709584"/>
          </a:xfrm>
          <a:prstGeom prst="rect">
            <a:avLst/>
          </a:prstGeom>
        </p:spPr>
      </p:pic>
      <p:sp>
        <p:nvSpPr>
          <p:cNvPr id="19" name="13 CuadroTexto"/>
          <p:cNvSpPr txBox="1"/>
          <p:nvPr/>
        </p:nvSpPr>
        <p:spPr>
          <a:xfrm>
            <a:off x="7735898" y="1063399"/>
            <a:ext cx="1435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Siembra de 28 mil</a:t>
            </a:r>
          </a:p>
          <a:p>
            <a:r>
              <a:rPr lang="es-CO" sz="1200" b="1" dirty="0"/>
              <a:t>á</a:t>
            </a:r>
            <a:r>
              <a:rPr lang="es-CO" sz="1200" b="1" dirty="0" smtClean="0"/>
              <a:t>rboles nativos</a:t>
            </a:r>
            <a:endParaRPr lang="es-CO" sz="1200" b="1" dirty="0"/>
          </a:p>
        </p:txBody>
      </p:sp>
      <p:sp>
        <p:nvSpPr>
          <p:cNvPr id="20" name="Llamada rectangular redondeada 19"/>
          <p:cNvSpPr/>
          <p:nvPr/>
        </p:nvSpPr>
        <p:spPr>
          <a:xfrm>
            <a:off x="6806352" y="1864355"/>
            <a:ext cx="2322144" cy="731688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13 CuadroTexto"/>
          <p:cNvSpPr txBox="1"/>
          <p:nvPr/>
        </p:nvSpPr>
        <p:spPr>
          <a:xfrm>
            <a:off x="7692755" y="1935356"/>
            <a:ext cx="156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Construcción parque</a:t>
            </a:r>
          </a:p>
          <a:p>
            <a:r>
              <a:rPr lang="es-CO" sz="1200" b="1" dirty="0" smtClean="0"/>
              <a:t> a motor</a:t>
            </a:r>
            <a:endParaRPr lang="es-CO" sz="1200" b="1" dirty="0"/>
          </a:p>
        </p:txBody>
      </p:sp>
      <p:cxnSp>
        <p:nvCxnSpPr>
          <p:cNvPr id="62" name="104 Conector recto"/>
          <p:cNvCxnSpPr/>
          <p:nvPr/>
        </p:nvCxnSpPr>
        <p:spPr>
          <a:xfrm>
            <a:off x="1876402" y="2827160"/>
            <a:ext cx="1212227" cy="694987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109 Conector recto"/>
          <p:cNvCxnSpPr/>
          <p:nvPr/>
        </p:nvCxnSpPr>
        <p:spPr>
          <a:xfrm>
            <a:off x="4669735" y="1480412"/>
            <a:ext cx="294193" cy="749787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/>
          <p:cNvCxnSpPr/>
          <p:nvPr/>
        </p:nvCxnSpPr>
        <p:spPr>
          <a:xfrm>
            <a:off x="3088629" y="1749288"/>
            <a:ext cx="399038" cy="692803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Conector recto 68"/>
          <p:cNvCxnSpPr/>
          <p:nvPr/>
        </p:nvCxnSpPr>
        <p:spPr>
          <a:xfrm flipV="1">
            <a:off x="3539205" y="2230199"/>
            <a:ext cx="291614" cy="211892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>
            <a:off x="3797196" y="2230199"/>
            <a:ext cx="224009" cy="246957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8" name="Conector recto 77"/>
          <p:cNvCxnSpPr/>
          <p:nvPr/>
        </p:nvCxnSpPr>
        <p:spPr>
          <a:xfrm flipH="1">
            <a:off x="1594450" y="2477156"/>
            <a:ext cx="2098972" cy="31715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 flipV="1">
            <a:off x="3693422" y="1359560"/>
            <a:ext cx="2974415" cy="11175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13 CuadroTexto"/>
          <p:cNvSpPr txBox="1"/>
          <p:nvPr/>
        </p:nvSpPr>
        <p:spPr>
          <a:xfrm rot="18250613">
            <a:off x="1231705" y="4115548"/>
            <a:ext cx="2457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 smtClean="0"/>
              <a:t>Rio Medellín</a:t>
            </a:r>
          </a:p>
        </p:txBody>
      </p:sp>
      <p:sp>
        <p:nvSpPr>
          <p:cNvPr id="83" name="Llamada rectangular redondeada 82"/>
          <p:cNvSpPr/>
          <p:nvPr/>
        </p:nvSpPr>
        <p:spPr>
          <a:xfrm>
            <a:off x="2792840" y="948370"/>
            <a:ext cx="966224" cy="6613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4" name="13 CuadroTexto"/>
          <p:cNvSpPr txBox="1"/>
          <p:nvPr/>
        </p:nvSpPr>
        <p:spPr>
          <a:xfrm>
            <a:off x="2782750" y="912498"/>
            <a:ext cx="1221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Conectividad peatonal y vehicular</a:t>
            </a:r>
            <a:endParaRPr lang="es-CO" sz="1200" b="1" dirty="0"/>
          </a:p>
        </p:txBody>
      </p:sp>
      <p:sp>
        <p:nvSpPr>
          <p:cNvPr id="86" name="13 CuadroTexto"/>
          <p:cNvSpPr txBox="1"/>
          <p:nvPr/>
        </p:nvSpPr>
        <p:spPr>
          <a:xfrm>
            <a:off x="4166769" y="1149623"/>
            <a:ext cx="213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 smtClean="0"/>
              <a:t>Unidad Deportiva</a:t>
            </a:r>
          </a:p>
          <a:p>
            <a:r>
              <a:rPr lang="es-CO" sz="1000" b="1" dirty="0" smtClean="0"/>
              <a:t> Tulio Ospina</a:t>
            </a:r>
            <a:endParaRPr lang="es-CO" sz="1000" b="1" dirty="0"/>
          </a:p>
        </p:txBody>
      </p:sp>
      <p:sp>
        <p:nvSpPr>
          <p:cNvPr id="88" name="40 Forma libre"/>
          <p:cNvSpPr/>
          <p:nvPr/>
        </p:nvSpPr>
        <p:spPr>
          <a:xfrm>
            <a:off x="3206015" y="3244297"/>
            <a:ext cx="1139989" cy="866267"/>
          </a:xfrm>
          <a:custGeom>
            <a:avLst/>
            <a:gdLst>
              <a:gd name="connsiteX0" fmla="*/ 216569 w 660400"/>
              <a:gd name="connsiteY0" fmla="*/ 48126 h 499979"/>
              <a:gd name="connsiteX1" fmla="*/ 216569 w 660400"/>
              <a:gd name="connsiteY1" fmla="*/ 48126 h 499979"/>
              <a:gd name="connsiteX2" fmla="*/ 114969 w 660400"/>
              <a:gd name="connsiteY2" fmla="*/ 104273 h 499979"/>
              <a:gd name="connsiteX3" fmla="*/ 37432 w 660400"/>
              <a:gd name="connsiteY3" fmla="*/ 181810 h 499979"/>
              <a:gd name="connsiteX4" fmla="*/ 0 w 660400"/>
              <a:gd name="connsiteY4" fmla="*/ 318168 h 499979"/>
              <a:gd name="connsiteX5" fmla="*/ 69516 w 660400"/>
              <a:gd name="connsiteY5" fmla="*/ 454526 h 499979"/>
              <a:gd name="connsiteX6" fmla="*/ 133684 w 660400"/>
              <a:gd name="connsiteY6" fmla="*/ 499979 h 499979"/>
              <a:gd name="connsiteX7" fmla="*/ 240632 w 660400"/>
              <a:gd name="connsiteY7" fmla="*/ 382336 h 499979"/>
              <a:gd name="connsiteX8" fmla="*/ 264695 w 660400"/>
              <a:gd name="connsiteY8" fmla="*/ 382336 h 499979"/>
              <a:gd name="connsiteX9" fmla="*/ 278063 w 660400"/>
              <a:gd name="connsiteY9" fmla="*/ 433136 h 499979"/>
              <a:gd name="connsiteX10" fmla="*/ 326190 w 660400"/>
              <a:gd name="connsiteY10" fmla="*/ 419768 h 499979"/>
              <a:gd name="connsiteX11" fmla="*/ 350253 w 660400"/>
              <a:gd name="connsiteY11" fmla="*/ 368968 h 499979"/>
              <a:gd name="connsiteX12" fmla="*/ 328863 w 660400"/>
              <a:gd name="connsiteY12" fmla="*/ 331536 h 499979"/>
              <a:gd name="connsiteX13" fmla="*/ 336884 w 660400"/>
              <a:gd name="connsiteY13" fmla="*/ 254000 h 499979"/>
              <a:gd name="connsiteX14" fmla="*/ 406400 w 660400"/>
              <a:gd name="connsiteY14" fmla="*/ 227263 h 499979"/>
              <a:gd name="connsiteX15" fmla="*/ 510674 w 660400"/>
              <a:gd name="connsiteY15" fmla="*/ 235284 h 499979"/>
              <a:gd name="connsiteX16" fmla="*/ 537411 w 660400"/>
              <a:gd name="connsiteY16" fmla="*/ 267368 h 499979"/>
              <a:gd name="connsiteX17" fmla="*/ 548105 w 660400"/>
              <a:gd name="connsiteY17" fmla="*/ 296779 h 499979"/>
              <a:gd name="connsiteX18" fmla="*/ 660400 w 660400"/>
              <a:gd name="connsiteY18" fmla="*/ 245979 h 499979"/>
              <a:gd name="connsiteX19" fmla="*/ 625642 w 660400"/>
              <a:gd name="connsiteY19" fmla="*/ 122989 h 499979"/>
              <a:gd name="connsiteX20" fmla="*/ 582863 w 660400"/>
              <a:gd name="connsiteY20" fmla="*/ 50800 h 499979"/>
              <a:gd name="connsiteX21" fmla="*/ 553453 w 660400"/>
              <a:gd name="connsiteY21" fmla="*/ 18715 h 499979"/>
              <a:gd name="connsiteX22" fmla="*/ 508000 w 660400"/>
              <a:gd name="connsiteY22" fmla="*/ 0 h 499979"/>
              <a:gd name="connsiteX23" fmla="*/ 502653 w 660400"/>
              <a:gd name="connsiteY23" fmla="*/ 37431 h 499979"/>
              <a:gd name="connsiteX24" fmla="*/ 467895 w 660400"/>
              <a:gd name="connsiteY24" fmla="*/ 26736 h 499979"/>
              <a:gd name="connsiteX25" fmla="*/ 422442 w 660400"/>
              <a:gd name="connsiteY25" fmla="*/ 77536 h 499979"/>
              <a:gd name="connsiteX26" fmla="*/ 328863 w 660400"/>
              <a:gd name="connsiteY26" fmla="*/ 101600 h 499979"/>
              <a:gd name="connsiteX27" fmla="*/ 264695 w 660400"/>
              <a:gd name="connsiteY27" fmla="*/ 90905 h 499979"/>
              <a:gd name="connsiteX28" fmla="*/ 216569 w 660400"/>
              <a:gd name="connsiteY28" fmla="*/ 48126 h 49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60400" h="499979">
                <a:moveTo>
                  <a:pt x="216569" y="48126"/>
                </a:moveTo>
                <a:lnTo>
                  <a:pt x="216569" y="48126"/>
                </a:lnTo>
                <a:lnTo>
                  <a:pt x="114969" y="104273"/>
                </a:lnTo>
                <a:lnTo>
                  <a:pt x="37432" y="181810"/>
                </a:lnTo>
                <a:lnTo>
                  <a:pt x="0" y="318168"/>
                </a:lnTo>
                <a:lnTo>
                  <a:pt x="69516" y="454526"/>
                </a:lnTo>
                <a:lnTo>
                  <a:pt x="133684" y="499979"/>
                </a:lnTo>
                <a:lnTo>
                  <a:pt x="240632" y="382336"/>
                </a:lnTo>
                <a:lnTo>
                  <a:pt x="264695" y="382336"/>
                </a:lnTo>
                <a:lnTo>
                  <a:pt x="278063" y="433136"/>
                </a:lnTo>
                <a:lnTo>
                  <a:pt x="326190" y="419768"/>
                </a:lnTo>
                <a:lnTo>
                  <a:pt x="350253" y="368968"/>
                </a:lnTo>
                <a:lnTo>
                  <a:pt x="328863" y="331536"/>
                </a:lnTo>
                <a:lnTo>
                  <a:pt x="336884" y="254000"/>
                </a:lnTo>
                <a:lnTo>
                  <a:pt x="406400" y="227263"/>
                </a:lnTo>
                <a:lnTo>
                  <a:pt x="510674" y="235284"/>
                </a:lnTo>
                <a:lnTo>
                  <a:pt x="537411" y="267368"/>
                </a:lnTo>
                <a:lnTo>
                  <a:pt x="548105" y="296779"/>
                </a:lnTo>
                <a:lnTo>
                  <a:pt x="660400" y="245979"/>
                </a:lnTo>
                <a:lnTo>
                  <a:pt x="625642" y="122989"/>
                </a:lnTo>
                <a:lnTo>
                  <a:pt x="582863" y="50800"/>
                </a:lnTo>
                <a:lnTo>
                  <a:pt x="553453" y="18715"/>
                </a:lnTo>
                <a:lnTo>
                  <a:pt x="508000" y="0"/>
                </a:lnTo>
                <a:lnTo>
                  <a:pt x="502653" y="37431"/>
                </a:lnTo>
                <a:lnTo>
                  <a:pt x="467895" y="26736"/>
                </a:lnTo>
                <a:lnTo>
                  <a:pt x="422442" y="77536"/>
                </a:lnTo>
                <a:lnTo>
                  <a:pt x="328863" y="101600"/>
                </a:lnTo>
                <a:lnTo>
                  <a:pt x="264695" y="90905"/>
                </a:lnTo>
                <a:lnTo>
                  <a:pt x="216569" y="48126"/>
                </a:ln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sp>
        <p:nvSpPr>
          <p:cNvPr id="5" name="13 CuadroTexto"/>
          <p:cNvSpPr txBox="1"/>
          <p:nvPr/>
        </p:nvSpPr>
        <p:spPr>
          <a:xfrm>
            <a:off x="3506232" y="3996417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</a:rPr>
              <a:t>LOTE F</a:t>
            </a:r>
          </a:p>
          <a:p>
            <a:r>
              <a:rPr lang="es-CO" b="1" dirty="0" smtClean="0">
                <a:solidFill>
                  <a:schemeClr val="bg1"/>
                </a:solidFill>
              </a:rPr>
              <a:t>34.60 HA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89" name="Llamada rectangular redondeada 88"/>
          <p:cNvSpPr/>
          <p:nvPr/>
        </p:nvSpPr>
        <p:spPr>
          <a:xfrm>
            <a:off x="3873578" y="2582952"/>
            <a:ext cx="1090349" cy="6613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0" name="13 CuadroTexto"/>
          <p:cNvSpPr txBox="1"/>
          <p:nvPr/>
        </p:nvSpPr>
        <p:spPr>
          <a:xfrm>
            <a:off x="3830819" y="2596043"/>
            <a:ext cx="1198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Recuperación </a:t>
            </a:r>
          </a:p>
          <a:p>
            <a:r>
              <a:rPr lang="es-CO" sz="1200" b="1" dirty="0" smtClean="0"/>
              <a:t>del lago.</a:t>
            </a:r>
            <a:endParaRPr lang="es-CO" sz="1200" b="1" dirty="0"/>
          </a:p>
        </p:txBody>
      </p:sp>
      <p:pic>
        <p:nvPicPr>
          <p:cNvPr id="93" name="Imagen 9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73" y="1549733"/>
            <a:ext cx="939113" cy="1498879"/>
          </a:xfrm>
          <a:prstGeom prst="rect">
            <a:avLst/>
          </a:prstGeom>
        </p:spPr>
      </p:pic>
      <p:sp>
        <p:nvSpPr>
          <p:cNvPr id="94" name="Llamada rectangular redondeada 93"/>
          <p:cNvSpPr/>
          <p:nvPr/>
        </p:nvSpPr>
        <p:spPr>
          <a:xfrm>
            <a:off x="6816773" y="2743544"/>
            <a:ext cx="2322144" cy="1421302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5" name="13 CuadroTexto"/>
          <p:cNvSpPr txBox="1"/>
          <p:nvPr/>
        </p:nvSpPr>
        <p:spPr>
          <a:xfrm>
            <a:off x="7411840" y="2595186"/>
            <a:ext cx="2011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b="1" dirty="0" smtClean="0"/>
              <a:t>Publicación de pliegos</a:t>
            </a:r>
          </a:p>
          <a:p>
            <a:r>
              <a:rPr lang="es-CO" sz="1200" b="1" dirty="0"/>
              <a:t> </a:t>
            </a:r>
            <a:r>
              <a:rPr lang="es-CO" sz="1200" b="1" dirty="0" smtClean="0"/>
              <a:t>    23 de enero 2018.</a:t>
            </a:r>
          </a:p>
          <a:p>
            <a:endParaRPr lang="es-CO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b="1" dirty="0" smtClean="0"/>
              <a:t>Plazo de entrega de propuestas: 16 de</a:t>
            </a:r>
          </a:p>
          <a:p>
            <a:r>
              <a:rPr lang="es-CO" sz="1200" b="1" dirty="0" smtClean="0"/>
              <a:t>     febrero 2018</a:t>
            </a:r>
          </a:p>
        </p:txBody>
      </p:sp>
      <p:pic>
        <p:nvPicPr>
          <p:cNvPr id="96" name="Imagen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063" y="2824043"/>
            <a:ext cx="589502" cy="498476"/>
          </a:xfrm>
          <a:prstGeom prst="rect">
            <a:avLst/>
          </a:prstGeom>
        </p:spPr>
      </p:pic>
      <p:sp>
        <p:nvSpPr>
          <p:cNvPr id="102" name="Llamada rectangular redondeada 101"/>
          <p:cNvSpPr/>
          <p:nvPr/>
        </p:nvSpPr>
        <p:spPr>
          <a:xfrm>
            <a:off x="1524965" y="2026812"/>
            <a:ext cx="1459890" cy="782816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1" name="13 CuadroTexto"/>
          <p:cNvSpPr txBox="1"/>
          <p:nvPr/>
        </p:nvSpPr>
        <p:spPr>
          <a:xfrm>
            <a:off x="1491268" y="2095054"/>
            <a:ext cx="1522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Siembra de árboles, y construcción de ciclo infraestructura</a:t>
            </a:r>
            <a:endParaRPr lang="es-CO" sz="1200" b="1" dirty="0"/>
          </a:p>
        </p:txBody>
      </p:sp>
      <p:sp>
        <p:nvSpPr>
          <p:cNvPr id="106" name="Rectángulo redondeado 105"/>
          <p:cNvSpPr/>
          <p:nvPr/>
        </p:nvSpPr>
        <p:spPr>
          <a:xfrm>
            <a:off x="4744713" y="4942274"/>
            <a:ext cx="4038340" cy="6804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9" name="13 CuadroTexto"/>
          <p:cNvSpPr txBox="1"/>
          <p:nvPr/>
        </p:nvSpPr>
        <p:spPr>
          <a:xfrm>
            <a:off x="4752831" y="4910007"/>
            <a:ext cx="4030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b="1" dirty="0" smtClean="0"/>
              <a:t>Se expide el 2 de febrero Resolución de apertura formal del Concurso de </a:t>
            </a:r>
            <a:r>
              <a:rPr lang="es-CO" sz="1400" b="1" dirty="0"/>
              <a:t>M</a:t>
            </a:r>
            <a:r>
              <a:rPr lang="es-CO" sz="1400" b="1" dirty="0" smtClean="0"/>
              <a:t>éritos y publicación de pliegos definitivos. </a:t>
            </a:r>
            <a:endParaRPr lang="es-CO" sz="1400" b="1" dirty="0"/>
          </a:p>
        </p:txBody>
      </p:sp>
    </p:spTree>
    <p:extLst>
      <p:ext uri="{BB962C8B-B14F-4D97-AF65-F5344CB8AC3E}">
        <p14:creationId xmlns:p14="http://schemas.microsoft.com/office/powerpoint/2010/main" val="317842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ctrTitle"/>
          </p:nvPr>
        </p:nvSpPr>
        <p:spPr>
          <a:xfrm>
            <a:off x="0" y="102773"/>
            <a:ext cx="5655365" cy="632910"/>
          </a:xfrm>
        </p:spPr>
        <p:txBody>
          <a:bodyPr>
            <a:noAutofit/>
          </a:bodyPr>
          <a:lstStyle/>
          <a:p>
            <a:r>
              <a:rPr lang="es-CO" sz="2000" dirty="0" smtClean="0"/>
              <a:t>Ciclo infraestructuras</a:t>
            </a:r>
            <a:r>
              <a:rPr lang="es-CO" sz="2000" dirty="0"/>
              <a:t/>
            </a:r>
            <a:br>
              <a:rPr lang="es-CO" sz="2000" dirty="0"/>
            </a:br>
            <a:r>
              <a:rPr lang="es-CO" sz="2000" dirty="0" smtClean="0"/>
              <a:t/>
            </a:r>
            <a:br>
              <a:rPr lang="es-CO" sz="2000" dirty="0" smtClean="0"/>
            </a:br>
            <a:r>
              <a:rPr lang="es-CO" sz="2000" dirty="0"/>
              <a:t/>
            </a:r>
            <a:br>
              <a:rPr lang="es-CO" sz="2000" dirty="0"/>
            </a:br>
            <a:r>
              <a:rPr lang="es-CO" sz="2000" dirty="0" smtClean="0"/>
              <a:t/>
            </a:r>
            <a:br>
              <a:rPr lang="es-CO" sz="2000" dirty="0" smtClean="0"/>
            </a:br>
            <a:endParaRPr lang="es-CO" sz="2000" dirty="0"/>
          </a:p>
        </p:txBody>
      </p:sp>
      <p:sp>
        <p:nvSpPr>
          <p:cNvPr id="6" name="Llamada rectangular redondeada 5"/>
          <p:cNvSpPr/>
          <p:nvPr/>
        </p:nvSpPr>
        <p:spPr>
          <a:xfrm>
            <a:off x="116735" y="504824"/>
            <a:ext cx="3495867" cy="3009901"/>
          </a:xfrm>
          <a:prstGeom prst="wedgeRoundRectCallou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O" sz="1600" dirty="0" smtClean="0"/>
          </a:p>
          <a:p>
            <a:endParaRPr lang="es-CO" sz="1600" dirty="0" smtClean="0"/>
          </a:p>
          <a:p>
            <a:r>
              <a:rPr lang="es-CO" sz="1600" dirty="0" smtClean="0"/>
              <a:t>Se suscribió contrato con VIVA, para construir:</a:t>
            </a:r>
          </a:p>
          <a:p>
            <a:endParaRPr lang="es-CO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1600" dirty="0" smtClean="0"/>
              <a:t>Occidente   10,5km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1600" dirty="0" smtClean="0"/>
              <a:t>Oriente       23,7km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1600" dirty="0" smtClean="0"/>
              <a:t>Carepa             1km</a:t>
            </a:r>
          </a:p>
          <a:p>
            <a:endParaRPr lang="es-CO" sz="1600" dirty="0" smtClean="0"/>
          </a:p>
          <a:p>
            <a:pPr algn="ctr"/>
            <a:r>
              <a:rPr lang="es-CO" sz="1600" dirty="0"/>
              <a:t>Total </a:t>
            </a:r>
            <a:r>
              <a:rPr lang="es-CO" sz="1600" b="1" dirty="0" smtClean="0"/>
              <a:t>35.2 km</a:t>
            </a:r>
          </a:p>
          <a:p>
            <a:pPr algn="ctr"/>
            <a:endParaRPr lang="es-CO" sz="2000" dirty="0" smtClean="0"/>
          </a:p>
          <a:p>
            <a:pPr algn="ctr"/>
            <a:r>
              <a:rPr lang="es-CO" b="1" dirty="0" smtClean="0"/>
              <a:t>VALOR</a:t>
            </a:r>
            <a:r>
              <a:rPr lang="es-CO" dirty="0" smtClean="0"/>
              <a:t> </a:t>
            </a:r>
            <a:r>
              <a:rPr lang="es-CO" b="1" dirty="0" smtClean="0"/>
              <a:t>INVERSIÓN  $54.994.330.752 </a:t>
            </a:r>
          </a:p>
          <a:p>
            <a:endParaRPr lang="es-CO" b="1" dirty="0"/>
          </a:p>
        </p:txBody>
      </p:sp>
      <p:sp>
        <p:nvSpPr>
          <p:cNvPr id="24" name="Llamada rectangular redondeada 23"/>
          <p:cNvSpPr/>
          <p:nvPr/>
        </p:nvSpPr>
        <p:spPr>
          <a:xfrm>
            <a:off x="4610952" y="3286124"/>
            <a:ext cx="2647831" cy="2295525"/>
          </a:xfrm>
          <a:prstGeom prst="wedgeRoundRectCallou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1600" dirty="0" smtClean="0"/>
              <a:t>Se suscribió convenio con el municipio de Apartado:</a:t>
            </a:r>
          </a:p>
          <a:p>
            <a:endParaRPr lang="es-CO" sz="1600" dirty="0" smtClean="0"/>
          </a:p>
          <a:p>
            <a:pPr algn="ctr"/>
            <a:r>
              <a:rPr lang="es-CO" sz="1600" dirty="0"/>
              <a:t>Total Kilómetros </a:t>
            </a:r>
            <a:r>
              <a:rPr lang="es-CO" sz="1600" b="1" dirty="0" smtClean="0"/>
              <a:t>1,6 </a:t>
            </a:r>
            <a:r>
              <a:rPr lang="es-CO" sz="1600" b="1" dirty="0"/>
              <a:t>km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CO" sz="2000" dirty="0" smtClean="0"/>
          </a:p>
          <a:p>
            <a:pPr algn="ctr"/>
            <a:r>
              <a:rPr lang="es-CO" b="1" dirty="0" smtClean="0"/>
              <a:t>VALOR</a:t>
            </a:r>
            <a:r>
              <a:rPr lang="es-CO" dirty="0" smtClean="0"/>
              <a:t> </a:t>
            </a:r>
            <a:r>
              <a:rPr lang="es-CO" b="1" dirty="0" smtClean="0"/>
              <a:t>INVERSIÓN  $2.694.138.583</a:t>
            </a:r>
            <a:endParaRPr lang="es-CO" b="1" dirty="0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824" y="135127"/>
            <a:ext cx="3577256" cy="2679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20" y="4000499"/>
            <a:ext cx="3919920" cy="2162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ángulo 17"/>
          <p:cNvSpPr/>
          <p:nvPr/>
        </p:nvSpPr>
        <p:spPr>
          <a:xfrm>
            <a:off x="4924425" y="4191000"/>
            <a:ext cx="20955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uadroTexto 16"/>
          <p:cNvSpPr txBox="1"/>
          <p:nvPr/>
        </p:nvSpPr>
        <p:spPr>
          <a:xfrm>
            <a:off x="5370824" y="4264609"/>
            <a:ext cx="1157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 smtClean="0"/>
              <a:t>Total </a:t>
            </a:r>
            <a:r>
              <a:rPr lang="es-CO" sz="1600" b="1" dirty="0" smtClean="0"/>
              <a:t>1,6km</a:t>
            </a:r>
            <a:endParaRPr lang="es-CO" sz="1600" b="1" dirty="0"/>
          </a:p>
        </p:txBody>
      </p:sp>
    </p:spTree>
    <p:extLst>
      <p:ext uri="{BB962C8B-B14F-4D97-AF65-F5344CB8AC3E}">
        <p14:creationId xmlns:p14="http://schemas.microsoft.com/office/powerpoint/2010/main" val="387660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lamada rectangular redondeada 2"/>
          <p:cNvSpPr/>
          <p:nvPr/>
        </p:nvSpPr>
        <p:spPr>
          <a:xfrm flipH="1">
            <a:off x="250084" y="3448050"/>
            <a:ext cx="3908029" cy="2887783"/>
          </a:xfrm>
          <a:prstGeom prst="wedgeRoundRectCallout">
            <a:avLst>
              <a:gd name="adj1" fmla="val -21875"/>
              <a:gd name="adj2" fmla="val 61370"/>
              <a:gd name="adj3" fmla="val 16667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O" dirty="0" smtClean="0"/>
          </a:p>
          <a:p>
            <a:endParaRPr lang="es-CO" sz="1600" dirty="0" smtClean="0"/>
          </a:p>
          <a:p>
            <a:endParaRPr lang="es-CO" sz="1600" dirty="0"/>
          </a:p>
          <a:p>
            <a:endParaRPr lang="es-CO" sz="1600" dirty="0" smtClean="0"/>
          </a:p>
          <a:p>
            <a:r>
              <a:rPr lang="es-CO" sz="1600" dirty="0" smtClean="0"/>
              <a:t>Próximo a licitar con recursos de ISAGEN</a:t>
            </a:r>
          </a:p>
          <a:p>
            <a:endParaRPr lang="es-C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 Olaya – Sopetrán               10,6km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Chigorod</a:t>
            </a:r>
            <a:r>
              <a:rPr lang="es-CO" sz="1600" dirty="0"/>
              <a:t>ó</a:t>
            </a:r>
            <a:r>
              <a:rPr lang="es-CO" sz="1600" dirty="0" smtClean="0"/>
              <a:t> – Carepa             8,6km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Turbo (malecón)                  0,8km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Norte del Valle de Aburrá    1,1km</a:t>
            </a:r>
          </a:p>
          <a:p>
            <a:pPr algn="ctr"/>
            <a:endParaRPr lang="es-CO" sz="1600" dirty="0"/>
          </a:p>
          <a:p>
            <a:pPr algn="ctr"/>
            <a:r>
              <a:rPr lang="es-CO" sz="1600" dirty="0" smtClean="0"/>
              <a:t>Total </a:t>
            </a:r>
            <a:r>
              <a:rPr lang="es-CO" sz="1600" b="1" dirty="0" smtClean="0"/>
              <a:t>29.1 km</a:t>
            </a:r>
          </a:p>
          <a:p>
            <a:pPr algn="ctr"/>
            <a:endParaRPr lang="es-CO" sz="1600" dirty="0" smtClean="0"/>
          </a:p>
          <a:p>
            <a:pPr algn="ctr"/>
            <a:r>
              <a:rPr lang="es-CO" b="1" dirty="0" smtClean="0"/>
              <a:t>VALOR</a:t>
            </a:r>
            <a:r>
              <a:rPr lang="es-CO" dirty="0" smtClean="0"/>
              <a:t> </a:t>
            </a:r>
            <a:r>
              <a:rPr lang="es-CO" b="1" dirty="0"/>
              <a:t>INVERSIÓN </a:t>
            </a:r>
            <a:r>
              <a:rPr lang="es-CO" b="1" dirty="0" smtClean="0"/>
              <a:t>$55.000.000.000</a:t>
            </a:r>
          </a:p>
          <a:p>
            <a:pPr algn="ctr"/>
            <a:r>
              <a:rPr lang="es-CO" sz="1600" b="1" dirty="0" smtClean="0"/>
              <a:t> </a:t>
            </a:r>
            <a:endParaRPr lang="es-CO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 smtClean="0"/>
          </a:p>
          <a:p>
            <a:endParaRPr lang="es-CO" sz="1500" dirty="0" smtClean="0"/>
          </a:p>
        </p:txBody>
      </p:sp>
      <p:sp>
        <p:nvSpPr>
          <p:cNvPr id="4" name="Llamada rectangular redondeada 3"/>
          <p:cNvSpPr/>
          <p:nvPr/>
        </p:nvSpPr>
        <p:spPr>
          <a:xfrm flipH="1">
            <a:off x="4447022" y="198023"/>
            <a:ext cx="4420752" cy="3250027"/>
          </a:xfrm>
          <a:prstGeom prst="wedgeRoundRectCallout">
            <a:avLst/>
          </a:prstGeom>
          <a:noFill/>
          <a:ln w="38100">
            <a:solidFill>
              <a:srgbClr val="6B9100"/>
            </a:solidFill>
            <a:prstDash val="sysDash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O" sz="1600" dirty="0" smtClean="0"/>
          </a:p>
          <a:p>
            <a:pPr algn="just"/>
            <a:r>
              <a:rPr lang="es-CO" sz="1600" dirty="0" smtClean="0"/>
              <a:t>Se contrató el diseño para conectar los municipios:</a:t>
            </a:r>
          </a:p>
          <a:p>
            <a:endParaRPr lang="es-CO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/>
              <a:t>Retiro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/>
              <a:t>Ceja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/>
              <a:t>Rionegro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/>
              <a:t>Carmen de Viboral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 smtClean="0"/>
          </a:p>
          <a:p>
            <a:pPr algn="ctr"/>
            <a:r>
              <a:rPr lang="es-CO" sz="1600" dirty="0"/>
              <a:t>Total </a:t>
            </a:r>
            <a:r>
              <a:rPr lang="es-CO" sz="1600" b="1" dirty="0" smtClean="0"/>
              <a:t>34.6 </a:t>
            </a:r>
            <a:r>
              <a:rPr lang="es-CO" sz="1600" b="1" dirty="0"/>
              <a:t>km</a:t>
            </a:r>
          </a:p>
          <a:p>
            <a:pPr algn="ctr"/>
            <a:r>
              <a:rPr lang="es-CO" dirty="0" smtClean="0"/>
              <a:t> </a:t>
            </a:r>
            <a:endParaRPr lang="es-CO" dirty="0"/>
          </a:p>
          <a:p>
            <a:pPr algn="ctr"/>
            <a:r>
              <a:rPr lang="es-CO" b="1" dirty="0" smtClean="0"/>
              <a:t>VALOR INVERSIÓN DISEÑO:            </a:t>
            </a:r>
            <a:r>
              <a:rPr lang="es-CO" b="1" dirty="0" smtClean="0"/>
              <a:t>$1.500.000.000</a:t>
            </a:r>
            <a:endParaRPr lang="es-CO" b="1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4" y="604944"/>
            <a:ext cx="3844927" cy="2133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76" y="3912121"/>
            <a:ext cx="3985152" cy="1397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0" y="102773"/>
            <a:ext cx="5655365" cy="632910"/>
          </a:xfrm>
        </p:spPr>
        <p:txBody>
          <a:bodyPr>
            <a:noAutofit/>
          </a:bodyPr>
          <a:lstStyle/>
          <a:p>
            <a:r>
              <a:rPr lang="es-CO" sz="2000" dirty="0" smtClean="0"/>
              <a:t>Ciclo infraestructuras</a:t>
            </a:r>
            <a:r>
              <a:rPr lang="es-CO" sz="2000" dirty="0"/>
              <a:t/>
            </a:r>
            <a:br>
              <a:rPr lang="es-CO" sz="2000" dirty="0"/>
            </a:br>
            <a:r>
              <a:rPr lang="es-CO" sz="2000" dirty="0" smtClean="0"/>
              <a:t/>
            </a:r>
            <a:br>
              <a:rPr lang="es-CO" sz="2000" dirty="0" smtClean="0"/>
            </a:br>
            <a:r>
              <a:rPr lang="es-CO" sz="2000" dirty="0"/>
              <a:t/>
            </a:r>
            <a:br>
              <a:rPr lang="es-CO" sz="2000" dirty="0"/>
            </a:br>
            <a:r>
              <a:rPr lang="es-CO" sz="2000" dirty="0" smtClean="0"/>
              <a:t/>
            </a:r>
            <a:br>
              <a:rPr lang="es-CO" sz="2000" dirty="0" smtClean="0"/>
            </a:br>
            <a:endParaRPr lang="es-CO" sz="2000" dirty="0"/>
          </a:p>
        </p:txBody>
      </p:sp>
      <p:sp>
        <p:nvSpPr>
          <p:cNvPr id="9" name="Rectángulo 8"/>
          <p:cNvSpPr/>
          <p:nvPr/>
        </p:nvSpPr>
        <p:spPr>
          <a:xfrm>
            <a:off x="3019425" y="4867275"/>
            <a:ext cx="552450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/>
          <p:cNvSpPr txBox="1"/>
          <p:nvPr/>
        </p:nvSpPr>
        <p:spPr>
          <a:xfrm>
            <a:off x="2851368" y="4790929"/>
            <a:ext cx="70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 smtClean="0"/>
              <a:t>9.1km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251613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775" y="81429"/>
            <a:ext cx="6595690" cy="6694168"/>
          </a:xfrm>
          <a:prstGeom prst="rect">
            <a:avLst/>
          </a:prstGeom>
        </p:spPr>
      </p:pic>
      <p:sp>
        <p:nvSpPr>
          <p:cNvPr id="20" name="Llamada rectangular redondeada 19"/>
          <p:cNvSpPr/>
          <p:nvPr/>
        </p:nvSpPr>
        <p:spPr>
          <a:xfrm>
            <a:off x="4170083" y="253482"/>
            <a:ext cx="4810999" cy="4171522"/>
          </a:xfrm>
          <a:prstGeom prst="wedgeRoundRectCallout">
            <a:avLst/>
          </a:prstGeom>
          <a:solidFill>
            <a:schemeClr val="bg1"/>
          </a:solidFill>
          <a:ln w="38100">
            <a:prstDash val="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O" dirty="0" smtClean="0"/>
          </a:p>
        </p:txBody>
      </p:sp>
      <p:sp>
        <p:nvSpPr>
          <p:cNvPr id="3" name="1 Título"/>
          <p:cNvSpPr>
            <a:spLocks noGrp="1"/>
          </p:cNvSpPr>
          <p:nvPr>
            <p:ph type="ctrTitle"/>
          </p:nvPr>
        </p:nvSpPr>
        <p:spPr>
          <a:xfrm>
            <a:off x="80765" y="265113"/>
            <a:ext cx="5655365" cy="632910"/>
          </a:xfrm>
        </p:spPr>
        <p:txBody>
          <a:bodyPr>
            <a:noAutofit/>
          </a:bodyPr>
          <a:lstStyle/>
          <a:p>
            <a:r>
              <a:rPr lang="es-CO" sz="2000" dirty="0" smtClean="0"/>
              <a:t>ESCENARIOS DEPORTIVOS</a:t>
            </a:r>
            <a:endParaRPr lang="es-CO" sz="20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399905" y="439820"/>
            <a:ext cx="54272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Con recursos de</a:t>
            </a:r>
            <a:r>
              <a:rPr lang="es-CO" dirty="0" smtClean="0"/>
              <a:t>:</a:t>
            </a:r>
          </a:p>
          <a:p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COLDEPORTES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INDEPORTES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Área Metropolitana del Valle de Aburrá </a:t>
            </a: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M</a:t>
            </a:r>
            <a:r>
              <a:rPr lang="es-CO" dirty="0" smtClean="0"/>
              <a:t>unicipios</a:t>
            </a:r>
            <a:endParaRPr lang="es-CO" dirty="0"/>
          </a:p>
          <a:p>
            <a:endParaRPr lang="es-CO" dirty="0"/>
          </a:p>
        </p:txBody>
      </p:sp>
      <p:sp>
        <p:nvSpPr>
          <p:cNvPr id="16" name="Rectángulo 15"/>
          <p:cNvSpPr/>
          <p:nvPr/>
        </p:nvSpPr>
        <p:spPr>
          <a:xfrm>
            <a:off x="4223552" y="2306445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2000" b="1" dirty="0"/>
              <a:t>Se están </a:t>
            </a:r>
            <a:r>
              <a:rPr lang="es-CO" sz="2000" b="1" dirty="0" smtClean="0"/>
              <a:t>construyendo 33 </a:t>
            </a:r>
            <a:r>
              <a:rPr lang="es-CO" sz="2000" b="1" dirty="0"/>
              <a:t>escenarios </a:t>
            </a:r>
            <a:r>
              <a:rPr lang="es-CO" sz="2000" b="1" dirty="0" smtClean="0"/>
              <a:t>deportivos</a:t>
            </a:r>
          </a:p>
          <a:p>
            <a:pPr algn="ctr"/>
            <a:r>
              <a:rPr lang="es-CO" sz="2400" b="1" dirty="0" smtClean="0"/>
              <a:t>132.000m2</a:t>
            </a:r>
          </a:p>
          <a:p>
            <a:pPr algn="ctr"/>
            <a:endParaRPr lang="es-CO" b="1" dirty="0"/>
          </a:p>
          <a:p>
            <a:pPr algn="ctr"/>
            <a:r>
              <a:rPr lang="es-CO" sz="2400" b="1" dirty="0" smtClean="0"/>
              <a:t>     TOTAL INVERSIÓN:   </a:t>
            </a:r>
            <a:r>
              <a:rPr lang="es-CO" sz="2400" b="1" dirty="0"/>
              <a:t> </a:t>
            </a:r>
            <a:r>
              <a:rPr lang="es-CO" sz="2400" b="1" dirty="0" smtClean="0"/>
              <a:t>$43.000.000.000 </a:t>
            </a:r>
            <a:endParaRPr lang="es-CO" sz="2400" b="1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986" y="5619128"/>
            <a:ext cx="962025" cy="847725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 flipV="1">
            <a:off x="377687" y="3056540"/>
            <a:ext cx="0" cy="2763078"/>
          </a:xfrm>
          <a:prstGeom prst="line">
            <a:avLst/>
          </a:prstGeom>
          <a:ln w="57150">
            <a:solidFill>
              <a:srgbClr val="4A63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 flipV="1">
            <a:off x="192157" y="2703443"/>
            <a:ext cx="0" cy="3567414"/>
          </a:xfrm>
          <a:prstGeom prst="line">
            <a:avLst/>
          </a:prstGeom>
          <a:ln w="57150">
            <a:solidFill>
              <a:srgbClr val="4A63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3" y="517833"/>
            <a:ext cx="2437822" cy="22780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Resultado de imagen para canchas sintetic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65" y="3645027"/>
            <a:ext cx="3171616" cy="30738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cto de flecha 5"/>
          <p:cNvCxnSpPr/>
          <p:nvPr/>
        </p:nvCxnSpPr>
        <p:spPr>
          <a:xfrm>
            <a:off x="1330801" y="2711366"/>
            <a:ext cx="529124" cy="895329"/>
          </a:xfrm>
          <a:prstGeom prst="straightConnector1">
            <a:avLst/>
          </a:prstGeom>
          <a:ln>
            <a:solidFill>
              <a:srgbClr val="4A63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V="1">
            <a:off x="2666161" y="2415666"/>
            <a:ext cx="1303854" cy="1402592"/>
          </a:xfrm>
          <a:prstGeom prst="straightConnector1">
            <a:avLst/>
          </a:prstGeom>
          <a:ln>
            <a:solidFill>
              <a:srgbClr val="4A63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39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06879CCD5258648804B2B296A6EDA4A" ma:contentTypeVersion="0" ma:contentTypeDescription="Crear nuevo documento." ma:contentTypeScope="" ma:versionID="ad269485a52e40606dce8b288b47975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f6edc329ff236629c56e3b879b320d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A3B222-481A-43E6-87AE-0CD30023FF60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D004FDF-03A5-46DD-B15B-2B071FF167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4B7060-C6DE-4258-AEEF-BDD7190E2B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14372</TotalTime>
  <Words>235</Words>
  <Application>Microsoft Office PowerPoint</Application>
  <PresentationFormat>Presentación en pantalla (4:3)</PresentationFormat>
  <Paragraphs>85</Paragraphs>
  <Slides>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Parque de deportes a motor del departamento de Antioquia </vt:lpstr>
      <vt:lpstr>Ciclo infraestructuras    </vt:lpstr>
      <vt:lpstr>Ciclo infraestructuras    </vt:lpstr>
      <vt:lpstr>ESCENARIOS DEPORTIVOS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de sistemas de información</dc:title>
  <dc:creator>Lisbet Garzón</dc:creator>
  <cp:lastModifiedBy>Personal</cp:lastModifiedBy>
  <cp:revision>450</cp:revision>
  <cp:lastPrinted>2016-10-04T19:41:56Z</cp:lastPrinted>
  <dcterms:created xsi:type="dcterms:W3CDTF">2016-03-16T03:09:03Z</dcterms:created>
  <dcterms:modified xsi:type="dcterms:W3CDTF">2018-02-03T00:22:22Z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0x010100C06879CCD5258648804B2B296A6EDA4A</vt:lpwstr>
  </property>
</Properties>
</file>